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6"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91974DF9-AD47-4691-BA21-BBFCE3637A9A}" type="slidenum">
              <a:rPr kumimoji="0" lang="en-US" smtClean="0"/>
              <a:pPr eaLnBrk="1" latinLnBrk="0" hangingPunct="1"/>
              <a:t>‹#›</a:t>
            </a:fld>
            <a:endParaRPr kumimoji="0"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29" name="Footer Placeholder 28"/>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eaLnBrk="1" latinLnBrk="0" hangingPunct="1"/>
            <a:fld id="{C699CB88-5E1A-4FAC-892A-60949ACB1F6F}" type="datetimeFigureOut">
              <a:rPr lang="en-US" smtClean="0"/>
              <a:pPr eaLnBrk="1" latinLnBrk="0" hangingPunct="1"/>
              <a:t>11/24/2018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kumimoji="0"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1974DF9-AD47-4691-BA21-BBFCE3637A9A}" type="slidenum">
              <a:rPr kumimoji="0" lang="en-US" smtClean="0"/>
              <a:pPr eaLnBrk="1" latinLnBrk="0" hangingPunct="1"/>
              <a:t>‹#›</a:t>
            </a:fld>
            <a:endParaRPr kumimoji="0"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0" y="2286000"/>
            <a:ext cx="4648200" cy="1524000"/>
          </a:xfrm>
          <a:prstGeom prst="rect">
            <a:avLst/>
          </a:prstGeom>
        </p:spPr>
        <p:txBody>
          <a:bodyPr>
            <a:normAutofit fontScale="82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b="1" dirty="0" smtClean="0">
                <a:solidFill>
                  <a:schemeClr val="tx1"/>
                </a:solidFill>
                <a:latin typeface="Times New Roman" pitchFamily="18" charset="0"/>
                <a:cs typeface="Times New Roman" pitchFamily="18" charset="0"/>
              </a:rPr>
              <a:t>Computer</a:t>
            </a:r>
            <a:endParaRPr lang="en-US" sz="4800" b="1" dirty="0">
              <a:solidFill>
                <a:schemeClr val="tx1"/>
              </a:solidFill>
              <a:latin typeface="Times New Roman" pitchFamily="18" charset="0"/>
              <a:cs typeface="Times New Roman" pitchFamily="18" charset="0"/>
            </a:endParaRPr>
          </a:p>
          <a:p>
            <a:pPr algn="ct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Lecture </a:t>
            </a:r>
            <a:r>
              <a:rPr lang="en-US" b="1" dirty="0" smtClean="0">
                <a:solidFill>
                  <a:schemeClr val="tx1"/>
                </a:solidFill>
                <a:latin typeface="Times New Roman" pitchFamily="18" charset="0"/>
                <a:cs typeface="Times New Roman" pitchFamily="18" charset="0"/>
              </a:rPr>
              <a:t>10</a:t>
            </a:r>
            <a:endParaRPr lang="ar-IQ" b="1" dirty="0">
              <a:solidFill>
                <a:schemeClr val="tx1"/>
              </a:solidFill>
              <a:latin typeface="Times New Roman" pitchFamily="18" charset="0"/>
              <a:cs typeface="Times New Roman" pitchFamily="18" charset="0"/>
            </a:endParaRPr>
          </a:p>
        </p:txBody>
      </p:sp>
      <p:sp>
        <p:nvSpPr>
          <p:cNvPr id="9" name="Subtitle 2"/>
          <p:cNvSpPr txBox="1">
            <a:spLocks/>
          </p:cNvSpPr>
          <p:nvPr/>
        </p:nvSpPr>
        <p:spPr>
          <a:xfrm>
            <a:off x="1905000" y="4114800"/>
            <a:ext cx="4953000" cy="9144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b="1" dirty="0" smtClean="0">
                <a:latin typeface="Times New Roman" pitchFamily="18" charset="0"/>
                <a:cs typeface="Times New Roman" pitchFamily="18" charset="0"/>
              </a:rPr>
              <a:t>Dr. Nada Abdullah </a:t>
            </a:r>
            <a:r>
              <a:rPr lang="en-US" b="1" dirty="0" err="1" smtClean="0">
                <a:latin typeface="Times New Roman" pitchFamily="18" charset="0"/>
                <a:cs typeface="Times New Roman" pitchFamily="18" charset="0"/>
              </a:rPr>
              <a:t>Rasheed</a:t>
            </a:r>
            <a:endParaRPr lang="en-US" b="1" dirty="0" smtClean="0">
              <a:latin typeface="Times New Roman" pitchFamily="18" charset="0"/>
              <a:cs typeface="Times New Roman" pitchFamily="18" charset="0"/>
            </a:endParaRPr>
          </a:p>
          <a:p>
            <a:pPr algn="ctr"/>
            <a:r>
              <a:rPr lang="en-US" b="1" dirty="0">
                <a:latin typeface="Times New Roman" pitchFamily="18" charset="0"/>
                <a:cs typeface="Times New Roman" pitchFamily="18" charset="0"/>
              </a:rPr>
              <a:t>Assist prof. / Computer </a:t>
            </a:r>
            <a:r>
              <a:rPr lang="en-US" b="1" dirty="0" smtClean="0">
                <a:latin typeface="Times New Roman" pitchFamily="18" charset="0"/>
                <a:cs typeface="Times New Roman" pitchFamily="18" charset="0"/>
              </a:rPr>
              <a:t>Science</a:t>
            </a:r>
            <a:endParaRPr lang="ar-IQ" b="1" dirty="0">
              <a:latin typeface="Times New Roman" pitchFamily="18" charset="0"/>
              <a:cs typeface="Times New Roman" pitchFamily="18" charset="0"/>
            </a:endParaRPr>
          </a:p>
        </p:txBody>
      </p:sp>
      <p:pic>
        <p:nvPicPr>
          <p:cNvPr id="10" name="Picture 2" descr="صورة ذات صلة"/>
          <p:cNvPicPr>
            <a:picLocks noChangeAspect="1" noChangeArrowheads="1"/>
          </p:cNvPicPr>
          <p:nvPr/>
        </p:nvPicPr>
        <p:blipFill>
          <a:blip r:embed="rId2" cstate="print"/>
          <a:srcRect l="5206" r="4555"/>
          <a:stretch>
            <a:fillRect/>
          </a:stretch>
        </p:blipFill>
        <p:spPr bwMode="auto">
          <a:xfrm>
            <a:off x="6166556" y="762000"/>
            <a:ext cx="1600200" cy="1511727"/>
          </a:xfrm>
          <a:prstGeom prst="rect">
            <a:avLst/>
          </a:prstGeom>
          <a:noFill/>
        </p:spPr>
      </p:pic>
      <p:pic>
        <p:nvPicPr>
          <p:cNvPr id="11" name="Picture 1" descr="شعار العلو2م"/>
          <p:cNvPicPr>
            <a:picLocks noChangeAspect="1" noChangeArrowheads="1"/>
          </p:cNvPicPr>
          <p:nvPr/>
        </p:nvPicPr>
        <p:blipFill>
          <a:blip r:embed="rId3" cstate="print"/>
          <a:srcRect/>
          <a:stretch>
            <a:fillRect/>
          </a:stretch>
        </p:blipFill>
        <p:spPr bwMode="auto">
          <a:xfrm>
            <a:off x="762000" y="914400"/>
            <a:ext cx="1545752" cy="1518654"/>
          </a:xfrm>
          <a:prstGeom prst="rect">
            <a:avLst/>
          </a:prstGeom>
          <a:noFill/>
        </p:spPr>
      </p:pic>
    </p:spTree>
    <p:extLst>
      <p:ext uri="{BB962C8B-B14F-4D97-AF65-F5344CB8AC3E}">
        <p14:creationId xmlns:p14="http://schemas.microsoft.com/office/powerpoint/2010/main" val="2102480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447800"/>
            <a:ext cx="4572000" cy="3046988"/>
          </a:xfrm>
          <a:prstGeom prst="rect">
            <a:avLst/>
          </a:prstGeom>
        </p:spPr>
        <p:txBody>
          <a:bodyPr>
            <a:spAutoFit/>
          </a:bodyPr>
          <a:lstStyle/>
          <a:p>
            <a:pPr lvl="0"/>
            <a:r>
              <a:rPr lang="en-US" sz="2400" dirty="0" err="1">
                <a:latin typeface="Times New Roman" pitchFamily="18" charset="0"/>
                <a:cs typeface="Times New Roman" pitchFamily="18" charset="0"/>
              </a:rPr>
              <a:t>Exp</a:t>
            </a:r>
            <a:r>
              <a:rPr lang="en-US" sz="2400" dirty="0">
                <a:latin typeface="Times New Roman" pitchFamily="18" charset="0"/>
                <a:cs typeface="Times New Roman" pitchFamily="18" charset="0"/>
              </a:rPr>
              <a:t>: what is decimal 13 in binary? </a:t>
            </a:r>
          </a:p>
          <a:p>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2)13   1</a:t>
            </a:r>
          </a:p>
          <a:p>
            <a:r>
              <a:rPr lang="en-US" sz="2400" dirty="0">
                <a:latin typeface="Times New Roman" pitchFamily="18" charset="0"/>
                <a:cs typeface="Times New Roman" pitchFamily="18" charset="0"/>
              </a:rPr>
              <a:t>2) 6    0</a:t>
            </a:r>
          </a:p>
          <a:p>
            <a:r>
              <a:rPr lang="en-US" sz="2400" dirty="0">
                <a:latin typeface="Times New Roman" pitchFamily="18" charset="0"/>
                <a:cs typeface="Times New Roman" pitchFamily="18" charset="0"/>
              </a:rPr>
              <a:t>2) 3    1 </a:t>
            </a:r>
          </a:p>
          <a:p>
            <a:r>
              <a:rPr lang="en-US" sz="2400" dirty="0">
                <a:latin typeface="Times New Roman" pitchFamily="18" charset="0"/>
                <a:cs typeface="Times New Roman" pitchFamily="18" charset="0"/>
              </a:rPr>
              <a:t>2) 1    1</a:t>
            </a:r>
          </a:p>
          <a:p>
            <a:r>
              <a:rPr lang="en-US" sz="2400" dirty="0">
                <a:latin typeface="Times New Roman" pitchFamily="18" charset="0"/>
                <a:cs typeface="Times New Roman" pitchFamily="18" charset="0"/>
              </a:rPr>
              <a:t> 0</a:t>
            </a:r>
          </a:p>
          <a:p>
            <a:r>
              <a:rPr lang="en-US" sz="2400" b="1" dirty="0">
                <a:latin typeface="Times New Roman" pitchFamily="18" charset="0"/>
                <a:cs typeface="Times New Roman" pitchFamily="18" charset="0"/>
              </a:rPr>
              <a:t>The answer: 1101</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9814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482025"/>
            <a:ext cx="3219151" cy="584775"/>
          </a:xfrm>
          <a:prstGeom prst="rect">
            <a:avLst/>
          </a:prstGeom>
        </p:spPr>
        <p:txBody>
          <a:bodyPr wrap="none">
            <a:spAutoFit/>
          </a:bodyPr>
          <a:lstStyle/>
          <a:p>
            <a:pPr rtl="1"/>
            <a:r>
              <a:rPr lang="en-US" sz="3200" b="1" dirty="0">
                <a:solidFill>
                  <a:srgbClr val="C00000"/>
                </a:solidFill>
                <a:latin typeface="Times New Roman" pitchFamily="18" charset="0"/>
                <a:cs typeface="Times New Roman" pitchFamily="18" charset="0"/>
              </a:rPr>
              <a:t>Syllabus Content</a:t>
            </a:r>
          </a:p>
        </p:txBody>
      </p:sp>
      <p:graphicFrame>
        <p:nvGraphicFramePr>
          <p:cNvPr id="3" name="Table 2"/>
          <p:cNvGraphicFramePr>
            <a:graphicFrameLocks noGrp="1"/>
          </p:cNvGraphicFramePr>
          <p:nvPr>
            <p:extLst>
              <p:ext uri="{D42A27DB-BD31-4B8C-83A1-F6EECF244321}">
                <p14:modId xmlns:p14="http://schemas.microsoft.com/office/powerpoint/2010/main" val="4134998915"/>
              </p:ext>
            </p:extLst>
          </p:nvPr>
        </p:nvGraphicFramePr>
        <p:xfrm>
          <a:off x="1143000" y="1752600"/>
          <a:ext cx="7315200" cy="1463040"/>
        </p:xfrm>
        <a:graphic>
          <a:graphicData uri="http://schemas.openxmlformats.org/drawingml/2006/table">
            <a:tbl>
              <a:tblPr rtl="1" firstRow="1" firstCol="1" bandRow="1">
                <a:tableStyleId>{BC89EF96-8CEA-46FF-86C4-4CE0E7609802}</a:tableStyleId>
              </a:tblPr>
              <a:tblGrid>
                <a:gridCol w="5762371"/>
                <a:gridCol w="1552829"/>
              </a:tblGrid>
              <a:tr h="361230">
                <a:tc>
                  <a:txBody>
                    <a:bodyPr/>
                    <a:lstStyle/>
                    <a:p>
                      <a:pPr marL="0" marR="0" algn="l" rtl="1">
                        <a:lnSpc>
                          <a:spcPct val="150000"/>
                        </a:lnSpc>
                        <a:spcBef>
                          <a:spcPts val="0"/>
                        </a:spcBef>
                        <a:spcAft>
                          <a:spcPts val="0"/>
                        </a:spcAft>
                      </a:pPr>
                      <a:r>
                        <a:rPr lang="en-US" sz="1600" dirty="0">
                          <a:effectLst/>
                          <a:latin typeface="Times New Roman" pitchFamily="18" charset="0"/>
                          <a:cs typeface="Times New Roman" pitchFamily="18" charset="0"/>
                        </a:rPr>
                        <a:t>Subject</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err="1">
                          <a:effectLst/>
                          <a:latin typeface="Times New Roman" pitchFamily="18" charset="0"/>
                          <a:cs typeface="Times New Roman" pitchFamily="18" charset="0"/>
                        </a:rPr>
                        <a:t>Lec</a:t>
                      </a:r>
                      <a:r>
                        <a:rPr lang="en-US" sz="1600" dirty="0">
                          <a:effectLst/>
                          <a:latin typeface="Times New Roman" pitchFamily="18" charset="0"/>
                          <a:cs typeface="Times New Roman" pitchFamily="18" charset="0"/>
                        </a:rPr>
                        <a:t>. No.</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pPr algn="just"/>
                      <a:r>
                        <a:rPr lang="en-US" sz="1600" b="1" dirty="0" smtClean="0"/>
                        <a:t>Convert Decimal to Binary &amp; Binary to Decimal Numbers Systems</a:t>
                      </a:r>
                      <a:endParaRPr lang="en-US" sz="1600" dirty="0"/>
                    </a:p>
                  </a:txBody>
                  <a:tcPr marL="57547" marR="57547" marT="0" marB="0" anchor="ctr"/>
                </a:tc>
                <a:tc>
                  <a:txBody>
                    <a:bodyPr/>
                    <a:lstStyle/>
                    <a:p>
                      <a:pPr marL="0" marR="0" algn="ctr" rtl="1">
                        <a:lnSpc>
                          <a:spcPct val="150000"/>
                        </a:lnSpc>
                        <a:spcBef>
                          <a:spcPts val="0"/>
                        </a:spcBef>
                        <a:spcAft>
                          <a:spcPts val="0"/>
                        </a:spcAft>
                      </a:pPr>
                      <a:r>
                        <a:rPr lang="en-US" sz="1600" b="1" dirty="0" smtClean="0">
                          <a:effectLst/>
                          <a:latin typeface="Times New Roman" pitchFamily="18" charset="0"/>
                          <a:cs typeface="Times New Roman" pitchFamily="18" charset="0"/>
                        </a:rPr>
                        <a:t>3</a:t>
                      </a:r>
                      <a:endParaRPr lang="en-US" sz="1050" b="1" dirty="0">
                        <a:effectLst/>
                        <a:latin typeface="Times New Roman" pitchFamily="18" charset="0"/>
                        <a:ea typeface="Calibri"/>
                        <a:cs typeface="Times New Roman" pitchFamily="18" charset="0"/>
                      </a:endParaRPr>
                    </a:p>
                  </a:txBody>
                  <a:tcPr marL="57547" marR="57547" marT="0" marB="0"/>
                </a:tc>
              </a:tr>
              <a:tr h="361230">
                <a:tc>
                  <a:txBody>
                    <a:bodyPr/>
                    <a:lstStyle/>
                    <a:p>
                      <a:pPr>
                        <a:lnSpc>
                          <a:spcPct val="150000"/>
                        </a:lnSpc>
                      </a:pPr>
                      <a:r>
                        <a:rPr lang="en-US" sz="1600" b="1" dirty="0" smtClean="0">
                          <a:latin typeface="Times New Roman" pitchFamily="18" charset="0"/>
                          <a:cs typeface="Times New Roman" pitchFamily="18" charset="0"/>
                        </a:rPr>
                        <a:t>Convert Decimal to Binary System</a:t>
                      </a:r>
                      <a:endParaRPr lang="en-US" sz="1600" dirty="0">
                        <a:latin typeface="Times New Roman" pitchFamily="18" charset="0"/>
                        <a:cs typeface="Times New Roman" pitchFamily="18" charset="0"/>
                      </a:endParaRPr>
                    </a:p>
                  </a:txBody>
                  <a:tcPr marL="57547" marR="57547" marT="0" marB="0" anchor="ctr"/>
                </a:tc>
                <a:tc>
                  <a:txBody>
                    <a:bodyPr/>
                    <a:lstStyle/>
                    <a:p>
                      <a:pPr marL="0" marR="0" algn="ctr" rtl="1" eaLnBrk="1" latinLnBrk="0" hangingPunct="1">
                        <a:lnSpc>
                          <a:spcPct val="150000"/>
                        </a:lnSpc>
                        <a:spcBef>
                          <a:spcPts val="0"/>
                        </a:spcBef>
                        <a:spcAft>
                          <a:spcPts val="0"/>
                        </a:spcAft>
                      </a:pPr>
                      <a:r>
                        <a:rPr kumimoji="0" lang="en-US" sz="1600" b="1" kern="1200" dirty="0" smtClean="0">
                          <a:solidFill>
                            <a:schemeClr val="tx1"/>
                          </a:solidFill>
                          <a:effectLst/>
                          <a:latin typeface="Times New Roman" pitchFamily="18" charset="0"/>
                          <a:ea typeface="+mn-ea"/>
                          <a:cs typeface="Times New Roman" pitchFamily="18" charset="0"/>
                        </a:rPr>
                        <a:t>3</a:t>
                      </a: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r h="36123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Binary Numeral Numbers</a:t>
                      </a:r>
                      <a:endParaRPr lang="en-US" sz="1600" dirty="0" smtClean="0">
                        <a:latin typeface="Times New Roman" pitchFamily="18" charset="0"/>
                        <a:cs typeface="Times New Roman" pitchFamily="18" charset="0"/>
                      </a:endParaRPr>
                    </a:p>
                  </a:txBody>
                  <a:tcPr marL="57547" marR="57547" marT="0" marB="0" anchor="ctr"/>
                </a:tc>
                <a:tc>
                  <a:txBody>
                    <a:bodyPr/>
                    <a:lstStyle/>
                    <a:p>
                      <a:pPr marL="0" marR="0" algn="ctr" rtl="1" eaLnBrk="1" latinLnBrk="0" hangingPunct="1">
                        <a:lnSpc>
                          <a:spcPct val="150000"/>
                        </a:lnSpc>
                        <a:spcBef>
                          <a:spcPts val="0"/>
                        </a:spcBef>
                        <a:spcAft>
                          <a:spcPts val="0"/>
                        </a:spcAft>
                      </a:pPr>
                      <a:r>
                        <a:rPr kumimoji="0" lang="en-US" sz="1600" b="1" kern="1200" dirty="0" smtClean="0">
                          <a:solidFill>
                            <a:schemeClr val="tx1"/>
                          </a:solidFill>
                          <a:effectLst/>
                          <a:latin typeface="Times New Roman" pitchFamily="18" charset="0"/>
                          <a:ea typeface="+mn-ea"/>
                          <a:cs typeface="Times New Roman" pitchFamily="18" charset="0"/>
                        </a:rPr>
                        <a:t>8</a:t>
                      </a: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bl>
          </a:graphicData>
        </a:graphic>
      </p:graphicFrame>
    </p:spTree>
    <p:extLst>
      <p:ext uri="{BB962C8B-B14F-4D97-AF65-F5344CB8AC3E}">
        <p14:creationId xmlns:p14="http://schemas.microsoft.com/office/powerpoint/2010/main" val="407293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1143000"/>
            <a:ext cx="5638800" cy="646331"/>
          </a:xfrm>
          <a:prstGeom prst="rect">
            <a:avLst/>
          </a:prstGeom>
        </p:spPr>
        <p:txBody>
          <a:bodyPr wrap="square">
            <a:spAutoFit/>
          </a:bodyPr>
          <a:lstStyle/>
          <a:p>
            <a:pPr algn="ctr"/>
            <a:r>
              <a:rPr lang="en-US" b="1" dirty="0"/>
              <a:t>Convert Decimal to Binary &amp; Binary to Decimal Numbers Systems</a:t>
            </a:r>
            <a:endParaRPr lang="en-US" dirty="0"/>
          </a:p>
        </p:txBody>
      </p:sp>
      <p:sp>
        <p:nvSpPr>
          <p:cNvPr id="5" name="Rectangle 4"/>
          <p:cNvSpPr/>
          <p:nvPr/>
        </p:nvSpPr>
        <p:spPr>
          <a:xfrm>
            <a:off x="609600" y="2215277"/>
            <a:ext cx="8229600" cy="3782061"/>
          </a:xfrm>
          <a:prstGeom prst="rect">
            <a:avLst/>
          </a:prstGeom>
        </p:spPr>
        <p:txBody>
          <a:bodyPr wrap="square">
            <a:spAutoFit/>
          </a:bodyPr>
          <a:lstStyle/>
          <a:p>
            <a:pPr>
              <a:lnSpc>
                <a:spcPct val="150000"/>
              </a:lnSpc>
            </a:pPr>
            <a:r>
              <a:rPr lang="en-US" b="1" dirty="0">
                <a:latin typeface="Times New Roman" pitchFamily="18" charset="0"/>
                <a:cs typeface="Times New Roman" pitchFamily="18" charset="0"/>
              </a:rPr>
              <a:t>Convert Decimal to Binary System</a:t>
            </a:r>
            <a:endParaRPr lang="en-US" dirty="0">
              <a:latin typeface="Times New Roman" pitchFamily="18" charset="0"/>
              <a:cs typeface="Times New Roman" pitchFamily="18" charset="0"/>
            </a:endParaRPr>
          </a:p>
          <a:p>
            <a:pPr>
              <a:lnSpc>
                <a:spcPct val="150000"/>
              </a:lnSpc>
            </a:pPr>
            <a:r>
              <a:rPr lang="en-US" b="1" dirty="0">
                <a:latin typeface="Times New Roman" pitchFamily="18" charset="0"/>
                <a:cs typeface="Times New Roman" pitchFamily="18" charset="0"/>
              </a:rPr>
              <a:t>Step 1 </a:t>
            </a:r>
            <a:r>
              <a:rPr lang="en-US" dirty="0">
                <a:latin typeface="Times New Roman" pitchFamily="18" charset="0"/>
                <a:cs typeface="Times New Roman" pitchFamily="18" charset="0"/>
              </a:rPr>
              <a:t>- Divide the decimal number to be converted by the value of the new base.</a:t>
            </a:r>
          </a:p>
          <a:p>
            <a:pPr>
              <a:lnSpc>
                <a:spcPct val="150000"/>
              </a:lnSpc>
            </a:pPr>
            <a:r>
              <a:rPr lang="en-US" b="1" dirty="0">
                <a:latin typeface="Times New Roman" pitchFamily="18" charset="0"/>
                <a:cs typeface="Times New Roman" pitchFamily="18" charset="0"/>
              </a:rPr>
              <a:t>Step 2 </a:t>
            </a:r>
            <a:r>
              <a:rPr lang="en-US" dirty="0">
                <a:latin typeface="Times New Roman" pitchFamily="18" charset="0"/>
                <a:cs typeface="Times New Roman" pitchFamily="18" charset="0"/>
              </a:rPr>
              <a:t>- Get the remainder from Step 1 as the rightmost digit (least significant digit) of the new base number.</a:t>
            </a:r>
          </a:p>
          <a:p>
            <a:pPr>
              <a:lnSpc>
                <a:spcPct val="150000"/>
              </a:lnSpc>
            </a:pPr>
            <a:r>
              <a:rPr lang="en-US" b="1" dirty="0">
                <a:latin typeface="Times New Roman" pitchFamily="18" charset="0"/>
                <a:cs typeface="Times New Roman" pitchFamily="18" charset="0"/>
              </a:rPr>
              <a:t>Step 3 </a:t>
            </a:r>
            <a:r>
              <a:rPr lang="en-US" dirty="0">
                <a:latin typeface="Times New Roman" pitchFamily="18" charset="0"/>
                <a:cs typeface="Times New Roman" pitchFamily="18" charset="0"/>
              </a:rPr>
              <a:t>- Divide the quotient of the previous divide by the new base.</a:t>
            </a:r>
          </a:p>
          <a:p>
            <a:pPr>
              <a:lnSpc>
                <a:spcPct val="150000"/>
              </a:lnSpc>
            </a:pPr>
            <a:r>
              <a:rPr lang="en-US" b="1" dirty="0">
                <a:latin typeface="Times New Roman" pitchFamily="18" charset="0"/>
                <a:cs typeface="Times New Roman" pitchFamily="18" charset="0"/>
              </a:rPr>
              <a:t>Step 4 </a:t>
            </a:r>
            <a:r>
              <a:rPr lang="en-US" dirty="0">
                <a:latin typeface="Times New Roman" pitchFamily="18" charset="0"/>
                <a:cs typeface="Times New Roman" pitchFamily="18" charset="0"/>
              </a:rPr>
              <a:t>- Record the remainder from Step 3 as the next digit (to the left) of the new base number.</a:t>
            </a:r>
          </a:p>
          <a:p>
            <a:pPr>
              <a:lnSpc>
                <a:spcPct val="150000"/>
              </a:lnSpc>
            </a:pPr>
            <a:r>
              <a:rPr lang="en-US" dirty="0">
                <a:latin typeface="Times New Roman" pitchFamily="18" charset="0"/>
                <a:cs typeface="Times New Roman" pitchFamily="18" charset="0"/>
              </a:rPr>
              <a:t>Repeat Steps 3 and 4, getting reminders from right to left, until the quotient becomes zero in Step 3.</a:t>
            </a:r>
          </a:p>
        </p:txBody>
      </p:sp>
    </p:spTree>
    <p:extLst>
      <p:ext uri="{BB962C8B-B14F-4D97-AF65-F5344CB8AC3E}">
        <p14:creationId xmlns:p14="http://schemas.microsoft.com/office/powerpoint/2010/main" val="361993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01709529"/>
              </p:ext>
            </p:extLst>
          </p:nvPr>
        </p:nvGraphicFramePr>
        <p:xfrm>
          <a:off x="1066800" y="2667000"/>
          <a:ext cx="6926580" cy="3124200"/>
        </p:xfrm>
        <a:graphic>
          <a:graphicData uri="http://schemas.openxmlformats.org/drawingml/2006/table">
            <a:tbl>
              <a:tblPr firstRow="1" firstCol="1" bandRow="1">
                <a:tableStyleId>{5C22544A-7EE6-4342-B048-85BDC9FD1C3A}</a:tableStyleId>
              </a:tblPr>
              <a:tblGrid>
                <a:gridCol w="1132483"/>
                <a:gridCol w="1514366"/>
                <a:gridCol w="1843576"/>
                <a:gridCol w="2436155"/>
              </a:tblGrid>
              <a:tr h="520700">
                <a:tc>
                  <a:txBody>
                    <a:bodyPr/>
                    <a:lstStyle/>
                    <a:p>
                      <a:pPr marL="0" marR="0" algn="just">
                        <a:lnSpc>
                          <a:spcPct val="150000"/>
                        </a:lnSpc>
                        <a:spcBef>
                          <a:spcPts val="0"/>
                        </a:spcBef>
                        <a:spcAft>
                          <a:spcPts val="0"/>
                        </a:spcAft>
                      </a:pPr>
                      <a:r>
                        <a:rPr lang="en-US" sz="1400">
                          <a:effectLst/>
                        </a:rPr>
                        <a:t>Step</a:t>
                      </a:r>
                      <a:endParaRPr lang="en-US" sz="1100">
                        <a:effectLst/>
                        <a:latin typeface="Calibri"/>
                        <a:ea typeface="Times New Roman"/>
                        <a:cs typeface="Arial"/>
                      </a:endParaRPr>
                    </a:p>
                  </a:txBody>
                  <a:tcPr marL="68580" marR="68580" marT="0" marB="0"/>
                </a:tc>
                <a:tc>
                  <a:txBody>
                    <a:bodyPr/>
                    <a:lstStyle/>
                    <a:p>
                      <a:pPr marL="0" marR="0" algn="ctr">
                        <a:lnSpc>
                          <a:spcPct val="150000"/>
                        </a:lnSpc>
                        <a:spcBef>
                          <a:spcPts val="0"/>
                        </a:spcBef>
                        <a:spcAft>
                          <a:spcPts val="0"/>
                        </a:spcAft>
                      </a:pPr>
                      <a:r>
                        <a:rPr lang="en-US" sz="1400">
                          <a:effectLst/>
                        </a:rPr>
                        <a:t>Operation</a:t>
                      </a:r>
                      <a:endParaRPr lang="en-US" sz="1100">
                        <a:effectLst/>
                        <a:latin typeface="Calibri"/>
                        <a:ea typeface="Times New Roman"/>
                        <a:cs typeface="Arial"/>
                      </a:endParaRPr>
                    </a:p>
                  </a:txBody>
                  <a:tcPr marL="68580" marR="68580" marT="0" marB="0"/>
                </a:tc>
                <a:tc>
                  <a:txBody>
                    <a:bodyPr/>
                    <a:lstStyle/>
                    <a:p>
                      <a:pPr marL="0" marR="0" algn="ctr">
                        <a:lnSpc>
                          <a:spcPct val="150000"/>
                        </a:lnSpc>
                        <a:spcBef>
                          <a:spcPts val="0"/>
                        </a:spcBef>
                        <a:spcAft>
                          <a:spcPts val="0"/>
                        </a:spcAft>
                      </a:pPr>
                      <a:r>
                        <a:rPr lang="en-US" sz="1400">
                          <a:effectLst/>
                        </a:rPr>
                        <a:t>Result</a:t>
                      </a:r>
                      <a:endParaRPr lang="en-US" sz="1100">
                        <a:effectLst/>
                        <a:latin typeface="Calibri"/>
                        <a:ea typeface="Times New Roman"/>
                        <a:cs typeface="Arial"/>
                      </a:endParaRPr>
                    </a:p>
                  </a:txBody>
                  <a:tcPr marL="68580" marR="68580" marT="0" marB="0"/>
                </a:tc>
                <a:tc>
                  <a:txBody>
                    <a:bodyPr/>
                    <a:lstStyle/>
                    <a:p>
                      <a:pPr marL="0" marR="0" algn="ctr">
                        <a:lnSpc>
                          <a:spcPct val="150000"/>
                        </a:lnSpc>
                        <a:spcBef>
                          <a:spcPts val="0"/>
                        </a:spcBef>
                        <a:spcAft>
                          <a:spcPts val="0"/>
                        </a:spcAft>
                      </a:pPr>
                      <a:r>
                        <a:rPr lang="en-US" sz="1400">
                          <a:effectLst/>
                        </a:rPr>
                        <a:t>Remainder</a:t>
                      </a:r>
                      <a:endParaRPr lang="en-US" sz="1100">
                        <a:effectLst/>
                        <a:latin typeface="Calibri"/>
                        <a:ea typeface="Times New Roman"/>
                        <a:cs typeface="Arial"/>
                      </a:endParaRPr>
                    </a:p>
                  </a:txBody>
                  <a:tcPr marL="68580" marR="68580" marT="0" marB="0"/>
                </a:tc>
              </a:tr>
              <a:tr h="520700">
                <a:tc>
                  <a:txBody>
                    <a:bodyPr/>
                    <a:lstStyle/>
                    <a:p>
                      <a:pPr marL="0" marR="0" algn="just">
                        <a:lnSpc>
                          <a:spcPct val="150000"/>
                        </a:lnSpc>
                        <a:spcBef>
                          <a:spcPts val="0"/>
                        </a:spcBef>
                        <a:spcAft>
                          <a:spcPts val="0"/>
                        </a:spcAft>
                      </a:pPr>
                      <a:r>
                        <a:rPr lang="en-US" sz="1400">
                          <a:effectLst/>
                        </a:rPr>
                        <a:t>Step 1</a:t>
                      </a:r>
                      <a:endParaRPr lang="en-US" sz="1100">
                        <a:effectLst/>
                        <a:latin typeface="Calibri"/>
                        <a:ea typeface="Times New Roman"/>
                        <a:cs typeface="Arial"/>
                      </a:endParaRPr>
                    </a:p>
                  </a:txBody>
                  <a:tcPr marL="68580" marR="68580" marT="0" marB="0"/>
                </a:tc>
                <a:tc>
                  <a:txBody>
                    <a:bodyPr/>
                    <a:lstStyle/>
                    <a:p>
                      <a:pPr marL="0" marR="0" algn="ctr">
                        <a:lnSpc>
                          <a:spcPct val="150000"/>
                        </a:lnSpc>
                        <a:spcBef>
                          <a:spcPts val="0"/>
                        </a:spcBef>
                        <a:spcAft>
                          <a:spcPts val="0"/>
                        </a:spcAft>
                      </a:pPr>
                      <a:r>
                        <a:rPr lang="en-US" sz="1400">
                          <a:effectLst/>
                        </a:rPr>
                        <a:t>29 / 2</a:t>
                      </a:r>
                      <a:endParaRPr lang="en-US" sz="1100">
                        <a:effectLst/>
                        <a:latin typeface="Calibri"/>
                        <a:ea typeface="Times New Roman"/>
                        <a:cs typeface="Arial"/>
                      </a:endParaRPr>
                    </a:p>
                  </a:txBody>
                  <a:tcPr marL="68580" marR="68580" marT="0" marB="0"/>
                </a:tc>
                <a:tc>
                  <a:txBody>
                    <a:bodyPr/>
                    <a:lstStyle/>
                    <a:p>
                      <a:pPr marL="0" marR="0" algn="ctr">
                        <a:lnSpc>
                          <a:spcPct val="150000"/>
                        </a:lnSpc>
                        <a:spcBef>
                          <a:spcPts val="0"/>
                        </a:spcBef>
                        <a:spcAft>
                          <a:spcPts val="0"/>
                        </a:spcAft>
                      </a:pPr>
                      <a:r>
                        <a:rPr lang="en-US" sz="1400">
                          <a:effectLst/>
                        </a:rPr>
                        <a:t>14</a:t>
                      </a:r>
                      <a:endParaRPr lang="en-US" sz="1100">
                        <a:effectLst/>
                        <a:latin typeface="Calibri"/>
                        <a:ea typeface="Times New Roman"/>
                        <a:cs typeface="Arial"/>
                      </a:endParaRPr>
                    </a:p>
                  </a:txBody>
                  <a:tcPr marL="68580" marR="68580" marT="0" marB="0"/>
                </a:tc>
                <a:tc>
                  <a:txBody>
                    <a:bodyPr/>
                    <a:lstStyle/>
                    <a:p>
                      <a:pPr marL="0" marR="0" algn="ctr">
                        <a:lnSpc>
                          <a:spcPct val="150000"/>
                        </a:lnSpc>
                        <a:spcBef>
                          <a:spcPts val="0"/>
                        </a:spcBef>
                        <a:spcAft>
                          <a:spcPts val="0"/>
                        </a:spcAft>
                      </a:pPr>
                      <a:r>
                        <a:rPr lang="en-US" sz="1400">
                          <a:effectLst/>
                        </a:rPr>
                        <a:t>1</a:t>
                      </a:r>
                      <a:endParaRPr lang="en-US" sz="1100">
                        <a:effectLst/>
                        <a:latin typeface="Calibri"/>
                        <a:ea typeface="Times New Roman"/>
                        <a:cs typeface="Arial"/>
                      </a:endParaRPr>
                    </a:p>
                  </a:txBody>
                  <a:tcPr marL="68580" marR="68580" marT="0" marB="0"/>
                </a:tc>
              </a:tr>
              <a:tr h="520700">
                <a:tc>
                  <a:txBody>
                    <a:bodyPr/>
                    <a:lstStyle/>
                    <a:p>
                      <a:pPr marL="0" marR="0" algn="just">
                        <a:lnSpc>
                          <a:spcPct val="150000"/>
                        </a:lnSpc>
                        <a:spcBef>
                          <a:spcPts val="0"/>
                        </a:spcBef>
                        <a:spcAft>
                          <a:spcPts val="0"/>
                        </a:spcAft>
                      </a:pPr>
                      <a:r>
                        <a:rPr lang="en-US" sz="1400">
                          <a:effectLst/>
                        </a:rPr>
                        <a:t>Step 2</a:t>
                      </a:r>
                      <a:endParaRPr lang="en-US" sz="1100">
                        <a:effectLst/>
                        <a:latin typeface="Calibri"/>
                        <a:ea typeface="Times New Roman"/>
                        <a:cs typeface="Arial"/>
                      </a:endParaRPr>
                    </a:p>
                  </a:txBody>
                  <a:tcPr marL="68580" marR="68580" marT="0" marB="0"/>
                </a:tc>
                <a:tc>
                  <a:txBody>
                    <a:bodyPr/>
                    <a:lstStyle/>
                    <a:p>
                      <a:pPr marL="0" marR="0" algn="ctr">
                        <a:lnSpc>
                          <a:spcPct val="150000"/>
                        </a:lnSpc>
                        <a:spcBef>
                          <a:spcPts val="0"/>
                        </a:spcBef>
                        <a:spcAft>
                          <a:spcPts val="0"/>
                        </a:spcAft>
                      </a:pPr>
                      <a:r>
                        <a:rPr lang="en-US" sz="1400">
                          <a:effectLst/>
                        </a:rPr>
                        <a:t>14 / 2</a:t>
                      </a:r>
                      <a:endParaRPr lang="en-US" sz="1100">
                        <a:effectLst/>
                        <a:latin typeface="Calibri"/>
                        <a:ea typeface="Times New Roman"/>
                        <a:cs typeface="Arial"/>
                      </a:endParaRPr>
                    </a:p>
                  </a:txBody>
                  <a:tcPr marL="68580" marR="68580" marT="0" marB="0"/>
                </a:tc>
                <a:tc>
                  <a:txBody>
                    <a:bodyPr/>
                    <a:lstStyle/>
                    <a:p>
                      <a:pPr marL="0" marR="0" algn="ctr">
                        <a:lnSpc>
                          <a:spcPct val="150000"/>
                        </a:lnSpc>
                        <a:spcBef>
                          <a:spcPts val="0"/>
                        </a:spcBef>
                        <a:spcAft>
                          <a:spcPts val="0"/>
                        </a:spcAft>
                      </a:pPr>
                      <a:r>
                        <a:rPr lang="en-US" sz="1400">
                          <a:effectLst/>
                        </a:rPr>
                        <a:t>7</a:t>
                      </a:r>
                      <a:endParaRPr lang="en-US" sz="1100">
                        <a:effectLst/>
                        <a:latin typeface="Calibri"/>
                        <a:ea typeface="Times New Roman"/>
                        <a:cs typeface="Arial"/>
                      </a:endParaRPr>
                    </a:p>
                  </a:txBody>
                  <a:tcPr marL="68580" marR="68580" marT="0" marB="0"/>
                </a:tc>
                <a:tc>
                  <a:txBody>
                    <a:bodyPr/>
                    <a:lstStyle/>
                    <a:p>
                      <a:pPr marL="0" marR="0" algn="ctr">
                        <a:lnSpc>
                          <a:spcPct val="150000"/>
                        </a:lnSpc>
                        <a:spcBef>
                          <a:spcPts val="0"/>
                        </a:spcBef>
                        <a:spcAft>
                          <a:spcPts val="0"/>
                        </a:spcAft>
                      </a:pPr>
                      <a:r>
                        <a:rPr lang="en-US" sz="1400">
                          <a:effectLst/>
                        </a:rPr>
                        <a:t>0</a:t>
                      </a:r>
                      <a:endParaRPr lang="en-US" sz="1100">
                        <a:effectLst/>
                        <a:latin typeface="Calibri"/>
                        <a:ea typeface="Times New Roman"/>
                        <a:cs typeface="Arial"/>
                      </a:endParaRPr>
                    </a:p>
                  </a:txBody>
                  <a:tcPr marL="68580" marR="68580" marT="0" marB="0"/>
                </a:tc>
              </a:tr>
              <a:tr h="520700">
                <a:tc>
                  <a:txBody>
                    <a:bodyPr/>
                    <a:lstStyle/>
                    <a:p>
                      <a:pPr marL="0" marR="0" algn="just">
                        <a:lnSpc>
                          <a:spcPct val="150000"/>
                        </a:lnSpc>
                        <a:spcBef>
                          <a:spcPts val="0"/>
                        </a:spcBef>
                        <a:spcAft>
                          <a:spcPts val="0"/>
                        </a:spcAft>
                      </a:pPr>
                      <a:r>
                        <a:rPr lang="en-US" sz="1400">
                          <a:effectLst/>
                        </a:rPr>
                        <a:t>Step 3</a:t>
                      </a:r>
                      <a:endParaRPr lang="en-US" sz="1100">
                        <a:effectLst/>
                        <a:latin typeface="Calibri"/>
                        <a:ea typeface="Times New Roman"/>
                        <a:cs typeface="Arial"/>
                      </a:endParaRPr>
                    </a:p>
                  </a:txBody>
                  <a:tcPr marL="68580" marR="68580" marT="0" marB="0"/>
                </a:tc>
                <a:tc>
                  <a:txBody>
                    <a:bodyPr/>
                    <a:lstStyle/>
                    <a:p>
                      <a:pPr marL="0" marR="0" algn="ctr">
                        <a:lnSpc>
                          <a:spcPct val="150000"/>
                        </a:lnSpc>
                        <a:spcBef>
                          <a:spcPts val="0"/>
                        </a:spcBef>
                        <a:spcAft>
                          <a:spcPts val="0"/>
                        </a:spcAft>
                      </a:pPr>
                      <a:r>
                        <a:rPr lang="en-US" sz="1400">
                          <a:effectLst/>
                        </a:rPr>
                        <a:t>7 / 2</a:t>
                      </a:r>
                      <a:endParaRPr lang="en-US" sz="1100">
                        <a:effectLst/>
                        <a:latin typeface="Calibri"/>
                        <a:ea typeface="Times New Roman"/>
                        <a:cs typeface="Arial"/>
                      </a:endParaRPr>
                    </a:p>
                  </a:txBody>
                  <a:tcPr marL="68580" marR="68580" marT="0" marB="0"/>
                </a:tc>
                <a:tc>
                  <a:txBody>
                    <a:bodyPr/>
                    <a:lstStyle/>
                    <a:p>
                      <a:pPr marL="0" marR="0" algn="ctr">
                        <a:lnSpc>
                          <a:spcPct val="150000"/>
                        </a:lnSpc>
                        <a:spcBef>
                          <a:spcPts val="0"/>
                        </a:spcBef>
                        <a:spcAft>
                          <a:spcPts val="0"/>
                        </a:spcAft>
                      </a:pPr>
                      <a:r>
                        <a:rPr lang="en-US" sz="1400">
                          <a:effectLst/>
                        </a:rPr>
                        <a:t>3</a:t>
                      </a:r>
                      <a:endParaRPr lang="en-US" sz="1100">
                        <a:effectLst/>
                        <a:latin typeface="Calibri"/>
                        <a:ea typeface="Times New Roman"/>
                        <a:cs typeface="Arial"/>
                      </a:endParaRPr>
                    </a:p>
                  </a:txBody>
                  <a:tcPr marL="68580" marR="68580" marT="0" marB="0"/>
                </a:tc>
                <a:tc>
                  <a:txBody>
                    <a:bodyPr/>
                    <a:lstStyle/>
                    <a:p>
                      <a:pPr marL="0" marR="0" algn="ctr">
                        <a:lnSpc>
                          <a:spcPct val="150000"/>
                        </a:lnSpc>
                        <a:spcBef>
                          <a:spcPts val="0"/>
                        </a:spcBef>
                        <a:spcAft>
                          <a:spcPts val="0"/>
                        </a:spcAft>
                      </a:pPr>
                      <a:r>
                        <a:rPr lang="en-US" sz="1400">
                          <a:effectLst/>
                        </a:rPr>
                        <a:t>1</a:t>
                      </a:r>
                      <a:endParaRPr lang="en-US" sz="1100">
                        <a:effectLst/>
                        <a:latin typeface="Calibri"/>
                        <a:ea typeface="Times New Roman"/>
                        <a:cs typeface="Arial"/>
                      </a:endParaRPr>
                    </a:p>
                  </a:txBody>
                  <a:tcPr marL="68580" marR="68580" marT="0" marB="0"/>
                </a:tc>
              </a:tr>
              <a:tr h="520700">
                <a:tc>
                  <a:txBody>
                    <a:bodyPr/>
                    <a:lstStyle/>
                    <a:p>
                      <a:pPr marL="0" marR="0" algn="just">
                        <a:lnSpc>
                          <a:spcPct val="150000"/>
                        </a:lnSpc>
                        <a:spcBef>
                          <a:spcPts val="0"/>
                        </a:spcBef>
                        <a:spcAft>
                          <a:spcPts val="0"/>
                        </a:spcAft>
                      </a:pPr>
                      <a:r>
                        <a:rPr lang="en-US" sz="1400">
                          <a:effectLst/>
                        </a:rPr>
                        <a:t>Step 4</a:t>
                      </a:r>
                      <a:endParaRPr lang="en-US" sz="1100">
                        <a:effectLst/>
                        <a:latin typeface="Calibri"/>
                        <a:ea typeface="Times New Roman"/>
                        <a:cs typeface="Arial"/>
                      </a:endParaRPr>
                    </a:p>
                  </a:txBody>
                  <a:tcPr marL="68580" marR="68580" marT="0" marB="0"/>
                </a:tc>
                <a:tc>
                  <a:txBody>
                    <a:bodyPr/>
                    <a:lstStyle/>
                    <a:p>
                      <a:pPr marL="0" marR="0" algn="ctr">
                        <a:lnSpc>
                          <a:spcPct val="150000"/>
                        </a:lnSpc>
                        <a:spcBef>
                          <a:spcPts val="0"/>
                        </a:spcBef>
                        <a:spcAft>
                          <a:spcPts val="0"/>
                        </a:spcAft>
                      </a:pPr>
                      <a:r>
                        <a:rPr lang="en-US" sz="1400">
                          <a:effectLst/>
                        </a:rPr>
                        <a:t>3 / 2</a:t>
                      </a:r>
                      <a:endParaRPr lang="en-US" sz="1100">
                        <a:effectLst/>
                        <a:latin typeface="Calibri"/>
                        <a:ea typeface="Times New Roman"/>
                        <a:cs typeface="Arial"/>
                      </a:endParaRPr>
                    </a:p>
                  </a:txBody>
                  <a:tcPr marL="68580" marR="68580" marT="0" marB="0"/>
                </a:tc>
                <a:tc>
                  <a:txBody>
                    <a:bodyPr/>
                    <a:lstStyle/>
                    <a:p>
                      <a:pPr marL="0" marR="0" algn="ctr">
                        <a:lnSpc>
                          <a:spcPct val="150000"/>
                        </a:lnSpc>
                        <a:spcBef>
                          <a:spcPts val="0"/>
                        </a:spcBef>
                        <a:spcAft>
                          <a:spcPts val="0"/>
                        </a:spcAft>
                      </a:pPr>
                      <a:r>
                        <a:rPr lang="en-US" sz="1400">
                          <a:effectLst/>
                        </a:rPr>
                        <a:t>1</a:t>
                      </a:r>
                      <a:endParaRPr lang="en-US" sz="1100">
                        <a:effectLst/>
                        <a:latin typeface="Calibri"/>
                        <a:ea typeface="Times New Roman"/>
                        <a:cs typeface="Arial"/>
                      </a:endParaRPr>
                    </a:p>
                  </a:txBody>
                  <a:tcPr marL="68580" marR="68580" marT="0" marB="0"/>
                </a:tc>
                <a:tc>
                  <a:txBody>
                    <a:bodyPr/>
                    <a:lstStyle/>
                    <a:p>
                      <a:pPr marL="0" marR="0" algn="ctr">
                        <a:lnSpc>
                          <a:spcPct val="150000"/>
                        </a:lnSpc>
                        <a:spcBef>
                          <a:spcPts val="0"/>
                        </a:spcBef>
                        <a:spcAft>
                          <a:spcPts val="0"/>
                        </a:spcAft>
                      </a:pPr>
                      <a:r>
                        <a:rPr lang="en-US" sz="1400">
                          <a:effectLst/>
                        </a:rPr>
                        <a:t>1</a:t>
                      </a:r>
                      <a:endParaRPr lang="en-US" sz="1100">
                        <a:effectLst/>
                        <a:latin typeface="Calibri"/>
                        <a:ea typeface="Times New Roman"/>
                        <a:cs typeface="Arial"/>
                      </a:endParaRPr>
                    </a:p>
                  </a:txBody>
                  <a:tcPr marL="68580" marR="68580" marT="0" marB="0"/>
                </a:tc>
              </a:tr>
              <a:tr h="520700">
                <a:tc>
                  <a:txBody>
                    <a:bodyPr/>
                    <a:lstStyle/>
                    <a:p>
                      <a:pPr marL="0" marR="0" algn="just">
                        <a:lnSpc>
                          <a:spcPct val="150000"/>
                        </a:lnSpc>
                        <a:spcBef>
                          <a:spcPts val="0"/>
                        </a:spcBef>
                        <a:spcAft>
                          <a:spcPts val="0"/>
                        </a:spcAft>
                      </a:pPr>
                      <a:r>
                        <a:rPr lang="en-US" sz="1400">
                          <a:effectLst/>
                        </a:rPr>
                        <a:t>Step 5</a:t>
                      </a:r>
                      <a:endParaRPr lang="en-US" sz="1100">
                        <a:effectLst/>
                        <a:latin typeface="Calibri"/>
                        <a:ea typeface="Times New Roman"/>
                        <a:cs typeface="Arial"/>
                      </a:endParaRPr>
                    </a:p>
                  </a:txBody>
                  <a:tcPr marL="68580" marR="68580" marT="0" marB="0"/>
                </a:tc>
                <a:tc>
                  <a:txBody>
                    <a:bodyPr/>
                    <a:lstStyle/>
                    <a:p>
                      <a:pPr marL="0" marR="0" algn="ctr">
                        <a:lnSpc>
                          <a:spcPct val="150000"/>
                        </a:lnSpc>
                        <a:spcBef>
                          <a:spcPts val="0"/>
                        </a:spcBef>
                        <a:spcAft>
                          <a:spcPts val="0"/>
                        </a:spcAft>
                      </a:pPr>
                      <a:r>
                        <a:rPr lang="en-US" sz="1400">
                          <a:effectLst/>
                        </a:rPr>
                        <a:t>1 / 2</a:t>
                      </a:r>
                      <a:endParaRPr lang="en-US" sz="1100">
                        <a:effectLst/>
                        <a:latin typeface="Calibri"/>
                        <a:ea typeface="Times New Roman"/>
                        <a:cs typeface="Arial"/>
                      </a:endParaRPr>
                    </a:p>
                  </a:txBody>
                  <a:tcPr marL="68580" marR="68580" marT="0" marB="0"/>
                </a:tc>
                <a:tc>
                  <a:txBody>
                    <a:bodyPr/>
                    <a:lstStyle/>
                    <a:p>
                      <a:pPr marL="0" marR="0" algn="ctr">
                        <a:lnSpc>
                          <a:spcPct val="150000"/>
                        </a:lnSpc>
                        <a:spcBef>
                          <a:spcPts val="0"/>
                        </a:spcBef>
                        <a:spcAft>
                          <a:spcPts val="0"/>
                        </a:spcAft>
                      </a:pPr>
                      <a:r>
                        <a:rPr lang="en-US" sz="1400">
                          <a:effectLst/>
                        </a:rPr>
                        <a:t>0</a:t>
                      </a:r>
                      <a:endParaRPr lang="en-US" sz="1100">
                        <a:effectLst/>
                        <a:latin typeface="Calibri"/>
                        <a:ea typeface="Times New Roman"/>
                        <a:cs typeface="Arial"/>
                      </a:endParaRPr>
                    </a:p>
                  </a:txBody>
                  <a:tcPr marL="68580" marR="68580" marT="0" marB="0"/>
                </a:tc>
                <a:tc>
                  <a:txBody>
                    <a:bodyPr/>
                    <a:lstStyle/>
                    <a:p>
                      <a:pPr marL="0" marR="0" algn="ctr">
                        <a:lnSpc>
                          <a:spcPct val="150000"/>
                        </a:lnSpc>
                        <a:spcBef>
                          <a:spcPts val="0"/>
                        </a:spcBef>
                        <a:spcAft>
                          <a:spcPts val="0"/>
                        </a:spcAft>
                      </a:pPr>
                      <a:r>
                        <a:rPr lang="en-US" sz="1400" dirty="0">
                          <a:effectLst/>
                        </a:rPr>
                        <a:t>1</a:t>
                      </a:r>
                      <a:endParaRPr lang="en-US" sz="1100" dirty="0">
                        <a:effectLst/>
                        <a:latin typeface="Calibri"/>
                        <a:ea typeface="Times New Roman"/>
                        <a:cs typeface="Arial"/>
                      </a:endParaRPr>
                    </a:p>
                  </a:txBody>
                  <a:tcPr marL="68580" marR="68580" marT="0" marB="0"/>
                </a:tc>
              </a:tr>
            </a:tbl>
          </a:graphicData>
        </a:graphic>
      </p:graphicFrame>
      <p:sp>
        <p:nvSpPr>
          <p:cNvPr id="4" name="Rectangle 3"/>
          <p:cNvSpPr/>
          <p:nvPr/>
        </p:nvSpPr>
        <p:spPr>
          <a:xfrm>
            <a:off x="762000" y="533400"/>
            <a:ext cx="4572000" cy="1687963"/>
          </a:xfrm>
          <a:prstGeom prst="rect">
            <a:avLst/>
          </a:prstGeom>
        </p:spPr>
        <p:txBody>
          <a:bodyPr>
            <a:spAutoFit/>
          </a:bodyPr>
          <a:lstStyle/>
          <a:p>
            <a:pPr>
              <a:lnSpc>
                <a:spcPct val="150000"/>
              </a:lnSpc>
            </a:pPr>
            <a:r>
              <a:rPr lang="en-US" sz="2400" b="1" dirty="0">
                <a:latin typeface="Times New Roman" pitchFamily="18" charset="0"/>
                <a:cs typeface="Times New Roman" pitchFamily="18" charset="0"/>
              </a:rPr>
              <a:t>Example-2-</a:t>
            </a:r>
            <a:endParaRPr lang="en-US" sz="2400" dirty="0">
              <a:latin typeface="Times New Roman" pitchFamily="18" charset="0"/>
              <a:cs typeface="Times New Roman" pitchFamily="18" charset="0"/>
            </a:endParaRPr>
          </a:p>
          <a:p>
            <a:pPr>
              <a:lnSpc>
                <a:spcPct val="150000"/>
              </a:lnSpc>
            </a:pPr>
            <a:r>
              <a:rPr lang="en-US" sz="2400" dirty="0">
                <a:latin typeface="Times New Roman" pitchFamily="18" charset="0"/>
                <a:cs typeface="Times New Roman" pitchFamily="18" charset="0"/>
              </a:rPr>
              <a:t>Decimal Number: 29</a:t>
            </a:r>
            <a:r>
              <a:rPr lang="en-US" sz="2400" baseline="-25000" dirty="0">
                <a:latin typeface="Times New Roman" pitchFamily="18" charset="0"/>
                <a:cs typeface="Times New Roman" pitchFamily="18" charset="0"/>
              </a:rPr>
              <a:t>10</a:t>
            </a:r>
          </a:p>
          <a:p>
            <a:pPr>
              <a:lnSpc>
                <a:spcPct val="150000"/>
              </a:lnSpc>
            </a:pPr>
            <a:r>
              <a:rPr lang="en-US" sz="2400" dirty="0">
                <a:latin typeface="Times New Roman" pitchFamily="18" charset="0"/>
                <a:cs typeface="Times New Roman" pitchFamily="18" charset="0"/>
              </a:rPr>
              <a:t>Calculating Binary Equivalent: </a:t>
            </a:r>
          </a:p>
        </p:txBody>
      </p:sp>
    </p:spTree>
    <p:extLst>
      <p:ext uri="{BB962C8B-B14F-4D97-AF65-F5344CB8AC3E}">
        <p14:creationId xmlns:p14="http://schemas.microsoft.com/office/powerpoint/2010/main" val="3793688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600200"/>
            <a:ext cx="8153400" cy="2862322"/>
          </a:xfrm>
          <a:prstGeom prst="rect">
            <a:avLst/>
          </a:prstGeom>
        </p:spPr>
        <p:txBody>
          <a:bodyPr wrap="square">
            <a:spAutoFit/>
          </a:bodyPr>
          <a:lstStyle/>
          <a:p>
            <a:pPr algn="just">
              <a:lnSpc>
                <a:spcPct val="150000"/>
              </a:lnSpc>
            </a:pPr>
            <a:r>
              <a:rPr lang="en-US" sz="2000" dirty="0">
                <a:latin typeface="Times New Roman" pitchFamily="18" charset="0"/>
                <a:cs typeface="Times New Roman" pitchFamily="18" charset="0"/>
              </a:rPr>
              <a:t>As mentioned in Steps 2 and 4, the remainders have to be arranged in the reverse order so that the first remainder becomes the Least Significant Digit (LSD) and the last remainder becomes the Most Significant Digit (MSD).</a:t>
            </a:r>
          </a:p>
          <a:p>
            <a:pPr algn="just">
              <a:lnSpc>
                <a:spcPct val="150000"/>
              </a:lnSpc>
            </a:pPr>
            <a:r>
              <a:rPr lang="en-US" sz="2000" dirty="0">
                <a:latin typeface="Times New Roman" pitchFamily="18" charset="0"/>
                <a:cs typeface="Times New Roman" pitchFamily="18" charset="0"/>
              </a:rPr>
              <a:t>Decimal Number: </a:t>
            </a:r>
            <a:endParaRPr lang="en-US" sz="2000" dirty="0" smtClean="0">
              <a:latin typeface="Times New Roman" pitchFamily="18" charset="0"/>
              <a:cs typeface="Times New Roman" pitchFamily="18" charset="0"/>
            </a:endParaRPr>
          </a:p>
          <a:p>
            <a:pPr algn="just">
              <a:lnSpc>
                <a:spcPct val="150000"/>
              </a:lnSpc>
            </a:pPr>
            <a:endParaRPr lang="en-US" sz="2000" dirty="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29</a:t>
            </a:r>
            <a:r>
              <a:rPr lang="en-US" sz="2000" baseline="-25000" dirty="0" smtClean="0">
                <a:latin typeface="Times New Roman" pitchFamily="18" charset="0"/>
                <a:cs typeface="Times New Roman" pitchFamily="18" charset="0"/>
              </a:rPr>
              <a:t>10</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Binary Number: 11101</a:t>
            </a:r>
            <a:r>
              <a:rPr lang="en-US" sz="2000" baseline="-25000" dirty="0">
                <a:latin typeface="Times New Roman" pitchFamily="18" charset="0"/>
                <a:cs typeface="Times New Roman" pitchFamily="18" charset="0"/>
              </a:rPr>
              <a:t>2</a:t>
            </a:r>
          </a:p>
        </p:txBody>
      </p:sp>
    </p:spTree>
    <p:extLst>
      <p:ext uri="{BB962C8B-B14F-4D97-AF65-F5344CB8AC3E}">
        <p14:creationId xmlns:p14="http://schemas.microsoft.com/office/powerpoint/2010/main" val="103393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533400"/>
            <a:ext cx="4572000" cy="1477328"/>
          </a:xfrm>
          <a:prstGeom prst="rect">
            <a:avLst/>
          </a:prstGeom>
        </p:spPr>
        <p:txBody>
          <a:bodyPr>
            <a:spAutoFit/>
          </a:bodyPr>
          <a:lstStyle/>
          <a:p>
            <a:pPr>
              <a:lnSpc>
                <a:spcPct val="150000"/>
              </a:lnSpc>
            </a:pPr>
            <a:r>
              <a:rPr lang="en-US" sz="2000" b="1" dirty="0">
                <a:latin typeface="Times New Roman" pitchFamily="18" charset="0"/>
                <a:cs typeface="Times New Roman" pitchFamily="18" charset="0"/>
              </a:rPr>
              <a:t>Example-3-</a:t>
            </a:r>
            <a:endParaRPr lang="en-US" sz="2000" dirty="0">
              <a:latin typeface="Times New Roman" pitchFamily="18" charset="0"/>
              <a:cs typeface="Times New Roman" pitchFamily="18" charset="0"/>
            </a:endParaRPr>
          </a:p>
          <a:p>
            <a:pPr>
              <a:lnSpc>
                <a:spcPct val="150000"/>
              </a:lnSpc>
            </a:pPr>
            <a:r>
              <a:rPr lang="en-US" sz="2000" dirty="0">
                <a:latin typeface="Times New Roman" pitchFamily="18" charset="0"/>
                <a:cs typeface="Times New Roman" pitchFamily="18" charset="0"/>
              </a:rPr>
              <a:t>Decimal Number: 21</a:t>
            </a:r>
            <a:r>
              <a:rPr lang="en-US" sz="2000" baseline="-25000" dirty="0">
                <a:latin typeface="Times New Roman" pitchFamily="18" charset="0"/>
                <a:cs typeface="Times New Roman" pitchFamily="18" charset="0"/>
              </a:rPr>
              <a:t>10</a:t>
            </a:r>
          </a:p>
          <a:p>
            <a:pPr>
              <a:lnSpc>
                <a:spcPct val="150000"/>
              </a:lnSpc>
            </a:pPr>
            <a:r>
              <a:rPr lang="en-US" sz="2000" dirty="0">
                <a:latin typeface="Times New Roman" pitchFamily="18" charset="0"/>
                <a:cs typeface="Times New Roman" pitchFamily="18" charset="0"/>
              </a:rPr>
              <a:t>Calculating Binary Equivalent:</a:t>
            </a:r>
          </a:p>
        </p:txBody>
      </p:sp>
      <p:pic>
        <p:nvPicPr>
          <p:cNvPr id="4" name="Picture 3"/>
          <p:cNvPicPr/>
          <p:nvPr/>
        </p:nvPicPr>
        <p:blipFill>
          <a:blip r:embed="rId2">
            <a:extLst>
              <a:ext uri="{28A0092B-C50C-407E-A947-70E740481C1C}">
                <a14:useLocalDpi xmlns:a14="http://schemas.microsoft.com/office/drawing/2010/main" val="0"/>
              </a:ext>
            </a:extLst>
          </a:blip>
          <a:srcRect l="14236" t="18210" r="24828" b="41667"/>
          <a:stretch>
            <a:fillRect/>
          </a:stretch>
        </p:blipFill>
        <p:spPr bwMode="auto">
          <a:xfrm>
            <a:off x="1676400" y="2485390"/>
            <a:ext cx="6428105" cy="3229610"/>
          </a:xfrm>
          <a:prstGeom prst="rect">
            <a:avLst/>
          </a:prstGeom>
          <a:noFill/>
          <a:ln>
            <a:noFill/>
          </a:ln>
        </p:spPr>
      </p:pic>
    </p:spTree>
    <p:extLst>
      <p:ext uri="{BB962C8B-B14F-4D97-AF65-F5344CB8AC3E}">
        <p14:creationId xmlns:p14="http://schemas.microsoft.com/office/powerpoint/2010/main" val="229534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74345"/>
            <a:ext cx="8534400" cy="5858527"/>
          </a:xfrm>
          <a:prstGeom prst="rect">
            <a:avLst/>
          </a:prstGeom>
        </p:spPr>
        <p:txBody>
          <a:bodyPr wrap="square">
            <a:spAutoFit/>
          </a:bodyPr>
          <a:lstStyle/>
          <a:p>
            <a:pPr>
              <a:lnSpc>
                <a:spcPct val="150000"/>
              </a:lnSpc>
            </a:pPr>
            <a:r>
              <a:rPr lang="en-US" dirty="0">
                <a:latin typeface="Times New Roman" pitchFamily="18" charset="0"/>
                <a:cs typeface="Times New Roman" pitchFamily="18" charset="0"/>
              </a:rPr>
              <a:t>Decimal Number: 21</a:t>
            </a:r>
            <a:r>
              <a:rPr lang="en-US" baseline="-25000" dirty="0">
                <a:latin typeface="Times New Roman" pitchFamily="18" charset="0"/>
                <a:cs typeface="Times New Roman" pitchFamily="18" charset="0"/>
              </a:rPr>
              <a:t>10</a:t>
            </a:r>
            <a:r>
              <a:rPr lang="en-US" dirty="0">
                <a:latin typeface="Times New Roman" pitchFamily="18" charset="0"/>
                <a:cs typeface="Times New Roman" pitchFamily="18" charset="0"/>
              </a:rPr>
              <a:t> = Binary Number: 10101</a:t>
            </a:r>
            <a:r>
              <a:rPr lang="en-US" baseline="-25000" dirty="0">
                <a:latin typeface="Times New Roman" pitchFamily="18" charset="0"/>
                <a:cs typeface="Times New Roman" pitchFamily="18" charset="0"/>
              </a:rPr>
              <a:t>2</a:t>
            </a:r>
          </a:p>
          <a:p>
            <a:pPr>
              <a:lnSpc>
                <a:spcPct val="150000"/>
              </a:lnSpc>
            </a:pPr>
            <a:r>
              <a:rPr lang="en-US" b="1"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nSpc>
                <a:spcPct val="150000"/>
              </a:lnSpc>
            </a:pPr>
            <a:r>
              <a:rPr lang="en-US" b="1" dirty="0">
                <a:latin typeface="Times New Roman" pitchFamily="18" charset="0"/>
                <a:cs typeface="Times New Roman" pitchFamily="18" charset="0"/>
              </a:rPr>
              <a:t>Decimal Numeral Numbers</a:t>
            </a:r>
            <a:endParaRPr lang="en-US" dirty="0">
              <a:latin typeface="Times New Roman" pitchFamily="18" charset="0"/>
              <a:cs typeface="Times New Roman" pitchFamily="18" charset="0"/>
            </a:endParaRPr>
          </a:p>
          <a:p>
            <a:pPr>
              <a:lnSpc>
                <a:spcPct val="150000"/>
              </a:lnSpc>
            </a:pPr>
            <a:r>
              <a:rPr lang="en-US" dirty="0">
                <a:latin typeface="Times New Roman" pitchFamily="18" charset="0"/>
                <a:cs typeface="Times New Roman" pitchFamily="18" charset="0"/>
              </a:rPr>
              <a:t>• It is a based on the Arabic numeral system.</a:t>
            </a:r>
          </a:p>
          <a:p>
            <a:pPr>
              <a:lnSpc>
                <a:spcPct val="150000"/>
              </a:lnSpc>
            </a:pPr>
            <a:r>
              <a:rPr lang="en-US" dirty="0">
                <a:latin typeface="Times New Roman" pitchFamily="18" charset="0"/>
                <a:cs typeface="Times New Roman" pitchFamily="18" charset="0"/>
              </a:rPr>
              <a:t>• It uses positional notation</a:t>
            </a:r>
          </a:p>
          <a:p>
            <a:pPr>
              <a:lnSpc>
                <a:spcPct val="150000"/>
              </a:lnSpc>
            </a:pPr>
            <a:r>
              <a:rPr lang="en-US" dirty="0">
                <a:latin typeface="Times New Roman" pitchFamily="18" charset="0"/>
                <a:cs typeface="Times New Roman" pitchFamily="18" charset="0"/>
              </a:rPr>
              <a:t>• Use same symbols for different orders of magnitude, but in different places, e.g., ones place, tens place, hundreds place.</a:t>
            </a:r>
          </a:p>
          <a:p>
            <a:pPr>
              <a:lnSpc>
                <a:spcPct val="150000"/>
              </a:lnSpc>
            </a:pPr>
            <a:r>
              <a:rPr lang="en-US" dirty="0">
                <a:latin typeface="Times New Roman" pitchFamily="18" charset="0"/>
                <a:cs typeface="Times New Roman" pitchFamily="18" charset="0"/>
              </a:rPr>
              <a:t>• Each next-place (order) digit adds 10</a:t>
            </a:r>
            <a:r>
              <a:rPr lang="en-US" baseline="30000" dirty="0">
                <a:latin typeface="Times New Roman" pitchFamily="18" charset="0"/>
                <a:cs typeface="Times New Roman" pitchFamily="18" charset="0"/>
              </a:rPr>
              <a:t>0</a:t>
            </a:r>
            <a:r>
              <a:rPr lang="en-US" dirty="0">
                <a:latin typeface="Times New Roman" pitchFamily="18" charset="0"/>
                <a:cs typeface="Times New Roman" pitchFamily="18" charset="0"/>
              </a:rPr>
              <a:t>,10</a:t>
            </a:r>
            <a:r>
              <a:rPr lang="en-US" baseline="30000" dirty="0">
                <a:latin typeface="Times New Roman" pitchFamily="18" charset="0"/>
                <a:cs typeface="Times New Roman" pitchFamily="18" charset="0"/>
              </a:rPr>
              <a:t>1</a:t>
            </a:r>
            <a:r>
              <a:rPr lang="en-US" dirty="0">
                <a:latin typeface="Times New Roman" pitchFamily="18" charset="0"/>
                <a:cs typeface="Times New Roman" pitchFamily="18" charset="0"/>
              </a:rPr>
              <a:t>,10</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,10</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 etc.</a:t>
            </a:r>
          </a:p>
          <a:p>
            <a:pPr>
              <a:lnSpc>
                <a:spcPct val="150000"/>
              </a:lnSpc>
            </a:pPr>
            <a:r>
              <a:rPr lang="en-US" dirty="0">
                <a:latin typeface="Times New Roman" pitchFamily="18" charset="0"/>
                <a:cs typeface="Times New Roman" pitchFamily="18" charset="0"/>
              </a:rPr>
              <a:t>• Example: In decimal, 1472 means</a:t>
            </a:r>
          </a:p>
          <a:p>
            <a:pPr>
              <a:lnSpc>
                <a:spcPct val="150000"/>
              </a:lnSpc>
            </a:pPr>
            <a:r>
              <a:rPr lang="en-US" b="1" dirty="0">
                <a:latin typeface="Times New Roman" pitchFamily="18" charset="0"/>
                <a:cs typeface="Times New Roman" pitchFamily="18" charset="0"/>
              </a:rPr>
              <a:t>2 </a:t>
            </a:r>
            <a:r>
              <a:rPr lang="en-US" dirty="0">
                <a:latin typeface="Times New Roman" pitchFamily="18" charset="0"/>
                <a:cs typeface="Times New Roman" pitchFamily="18" charset="0"/>
              </a:rPr>
              <a:t>- is in the ones place so multiply it by 10</a:t>
            </a:r>
            <a:r>
              <a:rPr lang="en-US" baseline="30000" dirty="0">
                <a:latin typeface="Times New Roman" pitchFamily="18" charset="0"/>
                <a:cs typeface="Times New Roman" pitchFamily="18" charset="0"/>
              </a:rPr>
              <a:t>0</a:t>
            </a:r>
            <a:r>
              <a:rPr lang="en-US" dirty="0">
                <a:latin typeface="Times New Roman" pitchFamily="18" charset="0"/>
                <a:cs typeface="Times New Roman" pitchFamily="18" charset="0"/>
              </a:rPr>
              <a:t> (1) = 2</a:t>
            </a:r>
          </a:p>
          <a:p>
            <a:pPr>
              <a:lnSpc>
                <a:spcPct val="150000"/>
              </a:lnSpc>
            </a:pPr>
            <a:r>
              <a:rPr lang="en-US" b="1" dirty="0">
                <a:latin typeface="Times New Roman" pitchFamily="18" charset="0"/>
                <a:cs typeface="Times New Roman" pitchFamily="18" charset="0"/>
              </a:rPr>
              <a:t>7 </a:t>
            </a:r>
            <a:r>
              <a:rPr lang="en-US" dirty="0">
                <a:latin typeface="Times New Roman" pitchFamily="18" charset="0"/>
                <a:cs typeface="Times New Roman" pitchFamily="18" charset="0"/>
              </a:rPr>
              <a:t>- is in the tens place so multiply it by 10</a:t>
            </a:r>
            <a:r>
              <a:rPr lang="en-US" baseline="30000" dirty="0">
                <a:latin typeface="Times New Roman" pitchFamily="18" charset="0"/>
                <a:cs typeface="Times New Roman" pitchFamily="18" charset="0"/>
              </a:rPr>
              <a:t>1</a:t>
            </a:r>
            <a:r>
              <a:rPr lang="en-US" dirty="0">
                <a:latin typeface="Times New Roman" pitchFamily="18" charset="0"/>
                <a:cs typeface="Times New Roman" pitchFamily="18" charset="0"/>
              </a:rPr>
              <a:t> (10) =70</a:t>
            </a:r>
          </a:p>
          <a:p>
            <a:pPr>
              <a:lnSpc>
                <a:spcPct val="150000"/>
              </a:lnSpc>
            </a:pPr>
            <a:r>
              <a:rPr lang="en-US" b="1" dirty="0">
                <a:latin typeface="Times New Roman" pitchFamily="18" charset="0"/>
                <a:cs typeface="Times New Roman" pitchFamily="18" charset="0"/>
              </a:rPr>
              <a:t>4 </a:t>
            </a:r>
            <a:r>
              <a:rPr lang="en-US" dirty="0">
                <a:latin typeface="Times New Roman" pitchFamily="18" charset="0"/>
                <a:cs typeface="Times New Roman" pitchFamily="18" charset="0"/>
              </a:rPr>
              <a:t>- is in the one-hundred place so multiply it by10</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(100) =400</a:t>
            </a:r>
          </a:p>
          <a:p>
            <a:pPr>
              <a:lnSpc>
                <a:spcPct val="150000"/>
              </a:lnSpc>
            </a:pPr>
            <a:r>
              <a:rPr lang="en-US" b="1" dirty="0">
                <a:latin typeface="Times New Roman" pitchFamily="18" charset="0"/>
                <a:cs typeface="Times New Roman" pitchFamily="18" charset="0"/>
              </a:rPr>
              <a:t>1 </a:t>
            </a:r>
            <a:r>
              <a:rPr lang="en-US" dirty="0">
                <a:latin typeface="Times New Roman" pitchFamily="18" charset="0"/>
                <a:cs typeface="Times New Roman" pitchFamily="18" charset="0"/>
              </a:rPr>
              <a:t>- is in the one-thousands place so multiply it by 10</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 (1000) =1000</a:t>
            </a:r>
          </a:p>
          <a:p>
            <a:pPr>
              <a:lnSpc>
                <a:spcPct val="150000"/>
              </a:lnSpc>
            </a:pPr>
            <a:r>
              <a:rPr lang="en-US" dirty="0">
                <a:latin typeface="Times New Roman" pitchFamily="18" charset="0"/>
                <a:cs typeface="Times New Roman" pitchFamily="18" charset="0"/>
              </a:rPr>
              <a:t>1000+400+70+2=1472</a:t>
            </a:r>
          </a:p>
        </p:txBody>
      </p:sp>
    </p:spTree>
    <p:extLst>
      <p:ext uri="{BB962C8B-B14F-4D97-AF65-F5344CB8AC3E}">
        <p14:creationId xmlns:p14="http://schemas.microsoft.com/office/powerpoint/2010/main" val="132625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474345"/>
            <a:ext cx="8382000" cy="5859553"/>
          </a:xfrm>
          <a:prstGeom prst="rect">
            <a:avLst/>
          </a:prstGeom>
        </p:spPr>
        <p:txBody>
          <a:bodyPr wrap="square">
            <a:spAutoFit/>
          </a:bodyPr>
          <a:lstStyle/>
          <a:p>
            <a:pPr>
              <a:lnSpc>
                <a:spcPct val="150000"/>
              </a:lnSpc>
            </a:pPr>
            <a:r>
              <a:rPr lang="en-US" b="1" dirty="0">
                <a:latin typeface="Times New Roman" pitchFamily="18" charset="0"/>
                <a:cs typeface="Times New Roman" pitchFamily="18" charset="0"/>
              </a:rPr>
              <a:t>Binary Numeral Numbers</a:t>
            </a:r>
            <a:endParaRPr lang="en-US" dirty="0">
              <a:latin typeface="Times New Roman" pitchFamily="18" charset="0"/>
              <a:cs typeface="Times New Roman" pitchFamily="18" charset="0"/>
            </a:endParaRPr>
          </a:p>
          <a:p>
            <a:pPr>
              <a:lnSpc>
                <a:spcPct val="150000"/>
              </a:lnSpc>
            </a:pPr>
            <a:r>
              <a:rPr lang="en-US" dirty="0">
                <a:latin typeface="Times New Roman" pitchFamily="18" charset="0"/>
                <a:cs typeface="Times New Roman" pitchFamily="18" charset="0"/>
              </a:rPr>
              <a:t>• It is a based on the binary representation (0, 1).</a:t>
            </a:r>
          </a:p>
          <a:p>
            <a:pPr>
              <a:lnSpc>
                <a:spcPct val="150000"/>
              </a:lnSpc>
            </a:pPr>
            <a:r>
              <a:rPr lang="en-US" dirty="0">
                <a:latin typeface="Times New Roman" pitchFamily="18" charset="0"/>
                <a:cs typeface="Times New Roman" pitchFamily="18" charset="0"/>
              </a:rPr>
              <a:t>• It also uses the positional notation</a:t>
            </a:r>
          </a:p>
          <a:p>
            <a:pPr>
              <a:lnSpc>
                <a:spcPct val="150000"/>
              </a:lnSpc>
            </a:pPr>
            <a:r>
              <a:rPr lang="en-US" dirty="0">
                <a:latin typeface="Times New Roman" pitchFamily="18" charset="0"/>
                <a:cs typeface="Times New Roman" pitchFamily="18" charset="0"/>
              </a:rPr>
              <a:t>• Use the same symbols for different orders of magnitude, but in different places, e.g., ones place, twos place, fours place.</a:t>
            </a:r>
          </a:p>
          <a:p>
            <a:pPr>
              <a:lnSpc>
                <a:spcPct val="150000"/>
              </a:lnSpc>
            </a:pPr>
            <a:r>
              <a:rPr lang="en-US" dirty="0">
                <a:latin typeface="Times New Roman" pitchFamily="18" charset="0"/>
                <a:cs typeface="Times New Roman" pitchFamily="18" charset="0"/>
              </a:rPr>
              <a:t>• Each next-place (order) digit adds 2</a:t>
            </a:r>
            <a:r>
              <a:rPr lang="en-US" baseline="30000" dirty="0">
                <a:latin typeface="Times New Roman" pitchFamily="18" charset="0"/>
                <a:cs typeface="Times New Roman" pitchFamily="18" charset="0"/>
              </a:rPr>
              <a:t>0</a:t>
            </a:r>
            <a:r>
              <a:rPr lang="en-US" dirty="0">
                <a:latin typeface="Times New Roman" pitchFamily="18" charset="0"/>
                <a:cs typeface="Times New Roman" pitchFamily="18" charset="0"/>
              </a:rPr>
              <a:t>,2</a:t>
            </a:r>
            <a:r>
              <a:rPr lang="en-US" baseline="30000" dirty="0">
                <a:latin typeface="Times New Roman" pitchFamily="18" charset="0"/>
                <a:cs typeface="Times New Roman" pitchFamily="18" charset="0"/>
              </a:rPr>
              <a:t>1</a:t>
            </a:r>
            <a:r>
              <a:rPr lang="en-US" dirty="0">
                <a:latin typeface="Times New Roman" pitchFamily="18" charset="0"/>
                <a:cs typeface="Times New Roman" pitchFamily="18" charset="0"/>
              </a:rPr>
              <a:t>,2</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,2</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 etc.</a:t>
            </a:r>
          </a:p>
          <a:p>
            <a:pPr>
              <a:lnSpc>
                <a:spcPct val="150000"/>
              </a:lnSpc>
            </a:pPr>
            <a:r>
              <a:rPr lang="en-US" dirty="0">
                <a:latin typeface="Times New Roman" pitchFamily="18" charset="0"/>
                <a:cs typeface="Times New Roman" pitchFamily="18" charset="0"/>
              </a:rPr>
              <a:t>• Example: In binary, 1101 means.</a:t>
            </a:r>
          </a:p>
          <a:p>
            <a:pPr>
              <a:lnSpc>
                <a:spcPct val="150000"/>
              </a:lnSpc>
            </a:pPr>
            <a:r>
              <a:rPr lang="en-US" b="1" dirty="0">
                <a:latin typeface="Times New Roman" pitchFamily="18" charset="0"/>
                <a:cs typeface="Times New Roman" pitchFamily="18" charset="0"/>
              </a:rPr>
              <a:t>1 </a:t>
            </a:r>
            <a:r>
              <a:rPr lang="en-US" dirty="0">
                <a:latin typeface="Times New Roman" pitchFamily="18" charset="0"/>
                <a:cs typeface="Times New Roman" pitchFamily="18" charset="0"/>
              </a:rPr>
              <a:t>- is in the ones place so multiply it by 2</a:t>
            </a:r>
            <a:r>
              <a:rPr lang="en-US" baseline="30000" dirty="0">
                <a:latin typeface="Times New Roman" pitchFamily="18" charset="0"/>
                <a:cs typeface="Times New Roman" pitchFamily="18" charset="0"/>
              </a:rPr>
              <a:t>0</a:t>
            </a:r>
            <a:r>
              <a:rPr lang="en-US" dirty="0">
                <a:latin typeface="Times New Roman" pitchFamily="18" charset="0"/>
                <a:cs typeface="Times New Roman" pitchFamily="18" charset="0"/>
              </a:rPr>
              <a:t> (1) = 1</a:t>
            </a:r>
          </a:p>
          <a:p>
            <a:pPr>
              <a:lnSpc>
                <a:spcPct val="150000"/>
              </a:lnSpc>
            </a:pPr>
            <a:r>
              <a:rPr lang="en-US" b="1" dirty="0">
                <a:latin typeface="Times New Roman" pitchFamily="18" charset="0"/>
                <a:cs typeface="Times New Roman" pitchFamily="18" charset="0"/>
              </a:rPr>
              <a:t>0 </a:t>
            </a:r>
            <a:r>
              <a:rPr lang="en-US" dirty="0">
                <a:latin typeface="Times New Roman" pitchFamily="18" charset="0"/>
                <a:cs typeface="Times New Roman" pitchFamily="18" charset="0"/>
              </a:rPr>
              <a:t>- is in the twos place so multiply it by 2</a:t>
            </a:r>
            <a:r>
              <a:rPr lang="en-US" baseline="30000" dirty="0">
                <a:latin typeface="Times New Roman" pitchFamily="18" charset="0"/>
                <a:cs typeface="Times New Roman" pitchFamily="18" charset="0"/>
              </a:rPr>
              <a:t>1</a:t>
            </a:r>
            <a:r>
              <a:rPr lang="en-US" dirty="0">
                <a:latin typeface="Times New Roman" pitchFamily="18" charset="0"/>
                <a:cs typeface="Times New Roman" pitchFamily="18" charset="0"/>
              </a:rPr>
              <a:t> (2) = 0</a:t>
            </a:r>
          </a:p>
          <a:p>
            <a:pPr>
              <a:lnSpc>
                <a:spcPct val="150000"/>
              </a:lnSpc>
            </a:pPr>
            <a:r>
              <a:rPr lang="en-US" b="1" dirty="0">
                <a:latin typeface="Times New Roman" pitchFamily="18" charset="0"/>
                <a:cs typeface="Times New Roman" pitchFamily="18" charset="0"/>
              </a:rPr>
              <a:t>1 </a:t>
            </a:r>
            <a:r>
              <a:rPr lang="en-US" dirty="0">
                <a:latin typeface="Times New Roman" pitchFamily="18" charset="0"/>
                <a:cs typeface="Times New Roman" pitchFamily="18" charset="0"/>
              </a:rPr>
              <a:t>- is in the fours place so multiply it by 2</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 (4) = 4</a:t>
            </a:r>
          </a:p>
          <a:p>
            <a:pPr>
              <a:lnSpc>
                <a:spcPct val="150000"/>
              </a:lnSpc>
            </a:pPr>
            <a:r>
              <a:rPr lang="en-US" b="1" dirty="0">
                <a:latin typeface="Times New Roman" pitchFamily="18" charset="0"/>
                <a:cs typeface="Times New Roman" pitchFamily="18" charset="0"/>
              </a:rPr>
              <a:t>1 </a:t>
            </a:r>
            <a:r>
              <a:rPr lang="en-US" dirty="0">
                <a:latin typeface="Times New Roman" pitchFamily="18" charset="0"/>
                <a:cs typeface="Times New Roman" pitchFamily="18" charset="0"/>
              </a:rPr>
              <a:t>- is in the eights place so multiply it by 2</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 (8) =8</a:t>
            </a:r>
          </a:p>
          <a:p>
            <a:pPr>
              <a:lnSpc>
                <a:spcPct val="150000"/>
              </a:lnSpc>
            </a:pPr>
            <a:r>
              <a:rPr lang="en-US" dirty="0">
                <a:latin typeface="Times New Roman" pitchFamily="18" charset="0"/>
                <a:cs typeface="Times New Roman" pitchFamily="18" charset="0"/>
              </a:rPr>
              <a:t>=&gt; 8+4+0+1 = 13</a:t>
            </a:r>
          </a:p>
          <a:p>
            <a:pPr>
              <a:lnSpc>
                <a:spcPct val="150000"/>
              </a:lnSpc>
            </a:pPr>
            <a:r>
              <a:rPr lang="en-US" dirty="0">
                <a:latin typeface="Times New Roman" pitchFamily="18" charset="0"/>
                <a:cs typeface="Times New Roman" pitchFamily="18" charset="0"/>
              </a:rPr>
              <a:t>Binary 1101 = Decimal 13</a:t>
            </a:r>
          </a:p>
          <a:p>
            <a:pPr>
              <a:lnSpc>
                <a:spcPct val="150000"/>
              </a:lnSpc>
            </a:pPr>
            <a:r>
              <a:rPr lang="en-US" dirty="0">
                <a:latin typeface="Times New Roman" pitchFamily="18" charset="0"/>
                <a:cs typeface="Times New Roman" pitchFamily="18" charset="0"/>
              </a:rPr>
              <a:t>1101 B = 13 D</a:t>
            </a:r>
          </a:p>
        </p:txBody>
      </p:sp>
    </p:spTree>
    <p:extLst>
      <p:ext uri="{BB962C8B-B14F-4D97-AF65-F5344CB8AC3E}">
        <p14:creationId xmlns:p14="http://schemas.microsoft.com/office/powerpoint/2010/main" val="4254890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4513" t="25890" r="38666" b="48053"/>
          <a:stretch/>
        </p:blipFill>
        <p:spPr bwMode="auto">
          <a:xfrm>
            <a:off x="2819400" y="457200"/>
            <a:ext cx="3993515" cy="218186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381000" y="3081278"/>
            <a:ext cx="8458200" cy="2585323"/>
          </a:xfrm>
          <a:prstGeom prst="rect">
            <a:avLst/>
          </a:prstGeom>
        </p:spPr>
        <p:txBody>
          <a:bodyPr wrap="square">
            <a:spAutoFit/>
          </a:bodyPr>
          <a:lstStyle/>
          <a:p>
            <a:pPr lvl="0"/>
            <a:r>
              <a:rPr lang="en-US" dirty="0">
                <a:latin typeface="Times New Roman" pitchFamily="18" charset="0"/>
                <a:cs typeface="Times New Roman" pitchFamily="18" charset="0"/>
              </a:rPr>
              <a:t>For an 8-bit binary, what is the largest number in decimal? Binary 11111111 = ?</a:t>
            </a:r>
          </a:p>
          <a:p>
            <a:r>
              <a:rPr lang="en-US" dirty="0">
                <a:latin typeface="Times New Roman" pitchFamily="18" charset="0"/>
                <a:cs typeface="Times New Roman" pitchFamily="18" charset="0"/>
              </a:rPr>
              <a:t> </a:t>
            </a:r>
          </a:p>
          <a:p>
            <a:pPr lvl="0"/>
            <a:r>
              <a:rPr lang="en-US" dirty="0">
                <a:latin typeface="Times New Roman" pitchFamily="18" charset="0"/>
                <a:cs typeface="Times New Roman" pitchFamily="18" charset="0"/>
              </a:rPr>
              <a:t>Division by 2 with remainder.</a:t>
            </a:r>
          </a:p>
          <a:p>
            <a:r>
              <a:rPr lang="en-US" dirty="0">
                <a:latin typeface="Times New Roman" pitchFamily="18" charset="0"/>
                <a:cs typeface="Times New Roman" pitchFamily="18" charset="0"/>
              </a:rPr>
              <a:t> </a:t>
            </a:r>
          </a:p>
          <a:p>
            <a:pPr lvl="0"/>
            <a:r>
              <a:rPr lang="en-US" dirty="0">
                <a:latin typeface="Times New Roman" pitchFamily="18" charset="0"/>
                <a:cs typeface="Times New Roman" pitchFamily="18" charset="0"/>
              </a:rPr>
              <a:t>Dividing each new quotient by two and writing the remainders to the right of each dividend. Stop when the quotient is 0.</a:t>
            </a:r>
          </a:p>
          <a:p>
            <a:r>
              <a:rPr lang="en-US" dirty="0">
                <a:latin typeface="Times New Roman" pitchFamily="18" charset="0"/>
                <a:cs typeface="Times New Roman" pitchFamily="18" charset="0"/>
              </a:rPr>
              <a:t> </a:t>
            </a:r>
          </a:p>
          <a:p>
            <a:pPr lvl="0"/>
            <a:r>
              <a:rPr lang="en-US" dirty="0">
                <a:latin typeface="Times New Roman" pitchFamily="18" charset="0"/>
                <a:cs typeface="Times New Roman" pitchFamily="18" charset="0"/>
              </a:rPr>
              <a:t>Starting with the bottom remainder, read the sequence of remainders upwards to the top.</a:t>
            </a:r>
          </a:p>
          <a:p>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23623163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123</TotalTime>
  <Words>456</Words>
  <Application>Microsoft Office PowerPoint</Application>
  <PresentationFormat>On-screen Show (4:3)</PresentationFormat>
  <Paragraphs>96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dc:creator>
  <cp:lastModifiedBy>Nada</cp:lastModifiedBy>
  <cp:revision>17</cp:revision>
  <dcterms:created xsi:type="dcterms:W3CDTF">2018-11-24T10:06:46Z</dcterms:created>
  <dcterms:modified xsi:type="dcterms:W3CDTF">2018-11-24T12:13:15Z</dcterms:modified>
</cp:coreProperties>
</file>